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3" r:id="rId40"/>
    <p:sldId id="350" r:id="rId41"/>
  </p:sldIdLst>
  <p:sldSz cx="9144000" cy="5143500" type="screen16x9"/>
  <p:notesSz cx="6858000" cy="9144000"/>
  <p:embeddedFontLst>
    <p:embeddedFont>
      <p:font typeface="Bahiana" panose="020B0604020202020204" charset="0"/>
      <p:regular r:id="rId43"/>
    </p:embeddedFont>
    <p:embeddedFont>
      <p:font typeface="Barlow Semi Condensed" panose="020B0604020202020204" charset="0"/>
      <p:regular r:id="rId44"/>
      <p:bold r:id="rId45"/>
      <p:italic r:id="rId46"/>
      <p:boldItalic r:id="rId47"/>
    </p:embeddedFont>
    <p:embeddedFont>
      <p:font typeface="Barlow Semi Condensed Medium" panose="020B0604020202020204" charset="0"/>
      <p:regular r:id="rId48"/>
      <p:bold r:id="rId49"/>
      <p:italic r:id="rId50"/>
      <p:boldItalic r:id="rId51"/>
    </p:embeddedFont>
    <p:embeddedFont>
      <p:font typeface="Barlow Semi Condensed SemiBold" panose="020B060402020202020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Roboto Condensed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94650"/>
  </p:normalViewPr>
  <p:slideViewPr>
    <p:cSldViewPr snapToGrid="0">
      <p:cViewPr varScale="1">
        <p:scale>
          <a:sx n="107" d="100"/>
          <a:sy n="107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44" y="89835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49" y="151248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2121555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64" y="2753210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470" y="3365506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4" y="394363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92" y="4598526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815" y="77222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2932" y="138881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1994552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179" y="2616926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3850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68815" y="3831274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59382" y="44426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Make the problem well-conditioned;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242140"/>
                <a:ext cx="2640550" cy="954107"/>
              </a:xfrm>
              <a:prstGeom prst="rect">
                <a:avLst/>
              </a:prstGeom>
              <a:blipFill>
                <a:blip r:embed="rId4"/>
                <a:stretch>
                  <a:fillRect l="-462" t="-1282"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 dirty="0"/>
              <a:t>As before, we proceeded by taking the </a:t>
            </a:r>
            <a:r>
              <a:rPr lang="en-GB" sz="1600" b="1" dirty="0"/>
              <a:t>absolute value of the torque</a:t>
            </a:r>
            <a:r>
              <a:rPr lang="en-GB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 dirty="0"/>
          </a:p>
          <a:p>
            <a:pPr marL="0" lvl="0" indent="0" algn="just"/>
            <a:endParaRPr lang="en-GB" sz="1600" dirty="0"/>
          </a:p>
          <a:p>
            <a:pPr marL="0" lvl="0" indent="0" algn="just"/>
            <a:r>
              <a:rPr lang="en-GB" sz="1600" dirty="0"/>
              <a:t>By doing so, we faced a big problem: in fact, when the robot increases its </a:t>
            </a:r>
            <a:r>
              <a:rPr lang="en-GB" sz="1600" b="1" dirty="0"/>
              <a:t>complexity</a:t>
            </a:r>
            <a:r>
              <a:rPr lang="en-GB" sz="1600" dirty="0"/>
              <a:t>, the tree algorithm becomes tremendously </a:t>
            </a:r>
            <a:r>
              <a:rPr lang="en-GB" sz="1600" b="1" dirty="0"/>
              <a:t>slow</a:t>
            </a:r>
            <a:r>
              <a:rPr lang="en-GB" sz="1600" dirty="0"/>
              <a:t> and it takes </a:t>
            </a:r>
            <a:r>
              <a:rPr lang="en-GB" sz="1600" b="1" dirty="0"/>
              <a:t>days </a:t>
            </a:r>
            <a:r>
              <a:rPr lang="en-GB" sz="1600" dirty="0"/>
              <a:t>or even </a:t>
            </a:r>
            <a:r>
              <a:rPr lang="en-GB" sz="1600" b="1" dirty="0"/>
              <a:t>weeks</a:t>
            </a:r>
            <a:r>
              <a:rPr lang="en-GB" sz="1600" dirty="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404E74D8-7C4A-4767-9E18-732F2F425A4D}"/>
              </a:ext>
            </a:extLst>
          </p:cNvPr>
          <p:cNvSpPr txBox="1">
            <a:spLocks/>
          </p:cNvSpPr>
          <p:nvPr/>
        </p:nvSpPr>
        <p:spPr>
          <a:xfrm>
            <a:off x="1269129" y="4433223"/>
            <a:ext cx="7367920" cy="48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en-GB" sz="1400" b="1" dirty="0"/>
              <a:t>*</a:t>
            </a:r>
            <a:r>
              <a:rPr lang="en-GB" sz="1400" dirty="0"/>
              <a:t> </a:t>
            </a:r>
            <a:r>
              <a:rPr lang="en-GB" sz="1400" b="1" i="1" dirty="0"/>
              <a:t>Dynamic Identification of the </a:t>
            </a:r>
            <a:r>
              <a:rPr lang="en-GB" sz="1400" b="1" i="1" dirty="0" err="1"/>
              <a:t>Franka</a:t>
            </a:r>
            <a:r>
              <a:rPr lang="en-GB" sz="1400" b="1" i="1" dirty="0"/>
              <a:t> </a:t>
            </a:r>
            <a:r>
              <a:rPr lang="en-GB" sz="1400" b="1" i="1" dirty="0" err="1"/>
              <a:t>Emika</a:t>
            </a:r>
            <a:r>
              <a:rPr lang="en-GB" sz="1400" b="1" i="1" dirty="0"/>
              <a:t> Panda Robot with Retrieval of Feasible Parameters using Penalty Based Optimization</a:t>
            </a:r>
            <a:r>
              <a:rPr lang="en-GB" sz="1400" b="1" dirty="0"/>
              <a:t> </a:t>
            </a:r>
            <a:r>
              <a:rPr lang="en-GB" sz="1400" dirty="0"/>
              <a:t>(</a:t>
            </a:r>
            <a:r>
              <a:rPr lang="it-IT" sz="1400" dirty="0" err="1"/>
              <a:t>Gaz</a:t>
            </a:r>
            <a:r>
              <a:rPr lang="it-IT" sz="1400" dirty="0"/>
              <a:t>, Cognetti, Oliva, Giordano, De Luca</a:t>
            </a:r>
            <a:r>
              <a:rPr lang="en-GB" sz="14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1808381"/>
            <a:ext cx="492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could estimate the threshold in a more smart way (e.g. taking into account the derivatives of the torque)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1805</Words>
  <Application>Microsoft Office PowerPoint</Application>
  <PresentationFormat>On-screen Show (16:9)</PresentationFormat>
  <Paragraphs>349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Cambria Math</vt:lpstr>
      <vt:lpstr>Fira Sans Extra Condensed Medium</vt:lpstr>
      <vt:lpstr>Barlow Semi Condensed Medium</vt:lpstr>
      <vt:lpstr>Barlow Semi Condensed SemiBold</vt:lpstr>
      <vt:lpstr>Barlow Semi Condensed</vt:lpstr>
      <vt:lpstr>Arial</vt:lpstr>
      <vt:lpstr>Roboto Condensed Light</vt:lpstr>
      <vt:lpstr>Bahiana</vt:lpstr>
      <vt:lpstr>Annual Report General by Slidesgo</vt:lpstr>
      <vt:lpstr>ROBOTICS 2</vt:lpstr>
      <vt:lpstr>PBPR ALGORITHM</vt:lpstr>
      <vt:lpstr>PowerPoint Presentation</vt:lpstr>
      <vt:lpstr>PowerPoint Presentation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PowerPoint Presentation</vt:lpstr>
      <vt:lpstr>PowerPoint Presentation</vt:lpstr>
      <vt:lpstr>PowerPoint Presentation</vt:lpstr>
      <vt:lpstr>PowerPoint Presentation</vt:lpstr>
      <vt:lpstr>BUILDING THE TREE</vt:lpstr>
      <vt:lpstr>PRUNING THE TREE</vt:lpstr>
      <vt:lpstr>PRUNING THE TREE</vt:lpstr>
      <vt:lpstr>PRUNING THE TREE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</vt:lpstr>
      <vt:lpstr>PowerPoint Presentation</vt:lpstr>
      <vt:lpstr>RELAXING THE PROBLEM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 </cp:lastModifiedBy>
  <cp:revision>85</cp:revision>
  <dcterms:modified xsi:type="dcterms:W3CDTF">2020-11-30T13:28:37Z</dcterms:modified>
</cp:coreProperties>
</file>